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jVBKmemi1SSsruc7SmTYyXy6x8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437" y="-55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4642103" y="8148669"/>
            <a:ext cx="2112745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dk1"/>
                </a:solidFill>
                <a:latin typeface="+mj-lt"/>
                <a:cs typeface="AngsanaUPC"/>
                <a:sym typeface="AngsanaUPC"/>
              </a:rPr>
              <a:t>TÍTULO</a:t>
            </a:r>
            <a:endParaRPr sz="6000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+mn-lt"/>
                <a:cs typeface="AngsanaUPC"/>
                <a:sym typeface="AngsanaUPC"/>
              </a:rPr>
              <a:t>Autor 1, Autor 2, Autor 3, Autor 4</a:t>
            </a:r>
            <a:endParaRPr sz="2800"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ngsanaUPC"/>
                <a:ea typeface="AngsanaUPC"/>
                <a:cs typeface="AngsanaUPC"/>
                <a:sym typeface="AngsanaUPC"/>
              </a:rPr>
              <a:t>1 Vínculo Institucional X</a:t>
            </a:r>
            <a:endParaRPr sz="2400" b="0" i="0" u="none" strike="noStrike" cap="none" dirty="0">
              <a:solidFill>
                <a:schemeClr val="dk1"/>
              </a:solidFill>
              <a:latin typeface="AngsanaUPC"/>
              <a:ea typeface="AngsanaUPC"/>
              <a:cs typeface="AngsanaUPC"/>
              <a:sym typeface="AngsanaUPC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2429944" y="11638835"/>
            <a:ext cx="13769700" cy="3084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3600" b="1" dirty="0">
                <a:latin typeface="+mj-lt"/>
                <a:ea typeface="AngsanaUPC"/>
                <a:cs typeface="AngsanaUPC"/>
                <a:sym typeface="AngsanaUPC"/>
              </a:rPr>
              <a:t>INTRODUÇÃO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3200" dirty="0">
                <a:latin typeface="+mj-lt"/>
                <a:cs typeface="AngsanaUPC"/>
                <a:sym typeface="AngsanaUPC"/>
              </a:rPr>
              <a:t>Tamanho 32, justificado, espaçamento entrelinhas 1,5, mas não se esqueça de utilizar figuras (gráficos, gravuras e </a:t>
            </a:r>
            <a:r>
              <a:rPr lang="pt-BR" sz="3200" dirty="0" err="1">
                <a:latin typeface="+mj-lt"/>
                <a:cs typeface="AngsanaUPC"/>
                <a:sym typeface="AngsanaUPC"/>
              </a:rPr>
              <a:t>etc</a:t>
            </a:r>
            <a:r>
              <a:rPr lang="pt-BR" sz="3200" dirty="0">
                <a:latin typeface="+mj-lt"/>
                <a:cs typeface="AngsanaUPC"/>
                <a:sym typeface="AngsanaUPC"/>
              </a:rPr>
              <a:t>). E na introdução não pode faltar objetivos e questões do estudo. Que também podem ser apresentados por meio de ilustrações.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381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METODOLOGIA OU MATERIAIS E MÉTODOS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pt-BR" sz="4000" b="1" dirty="0"/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pt-BR" sz="4000" b="1" dirty="0"/>
          </a:p>
          <a:p>
            <a:pPr marL="0" indent="0" algn="just">
              <a:lnSpc>
                <a:spcPct val="150000"/>
              </a:lnSpc>
              <a:buSzPct val="100000"/>
              <a:buNone/>
            </a:pPr>
            <a:r>
              <a:rPr lang="pt-BR" sz="3200" dirty="0">
                <a:latin typeface="+mj-lt"/>
                <a:cs typeface="AngsanaUPC"/>
                <a:sym typeface="AngsanaUPC"/>
              </a:rPr>
              <a:t>Tamanho 32, justificado, espaçamento entrelinhas 1,5. E na metologia é apresentar como o estudo foi feito, tipo de estudo, sujeitos (quando for o caso) e outras características que envolvem a metodologia. Também pode-se usar figuras</a:t>
            </a:r>
            <a:r>
              <a:rPr lang="pt-BR" sz="3600" dirty="0">
                <a:latin typeface="+mj-lt"/>
                <a:cs typeface="AngsanaUPC"/>
                <a:sym typeface="AngsanaUPC"/>
              </a:rPr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ctr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000" b="1" dirty="0">
                <a:latin typeface="Arial" panose="020B0604020202020204" pitchFamily="34" charset="0"/>
                <a:ea typeface="AngsanaUPC"/>
                <a:cs typeface="Arial" panose="020B0604020202020204" pitchFamily="34" charset="0"/>
                <a:sym typeface="AngsanaUPC"/>
              </a:rPr>
              <a:t>Figura 1: </a:t>
            </a:r>
            <a:r>
              <a:rPr lang="pt-BR" sz="2000" dirty="0">
                <a:latin typeface="Arial" panose="020B0604020202020204" pitchFamily="34" charset="0"/>
                <a:ea typeface="AngsanaUPC"/>
                <a:cs typeface="Arial" panose="020B0604020202020204" pitchFamily="34" charset="0"/>
                <a:sym typeface="AngsanaUPC"/>
              </a:rPr>
              <a:t>tamanho 20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3600" dirty="0"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None/>
            </a:pPr>
            <a:endParaRPr dirty="0">
              <a:latin typeface="AngsanaUPC"/>
              <a:ea typeface="AngsanaUPC"/>
              <a:cs typeface="AngsanaUPC"/>
              <a:sym typeface="AngsanaUPC"/>
            </a:endParaRPr>
          </a:p>
          <a:p>
            <a:pPr marL="0" indent="0" algn="ctr">
              <a:buSzPts val="4000"/>
              <a:buNone/>
            </a:pPr>
            <a:r>
              <a:rPr lang="pt-BR" sz="1800" dirty="0">
                <a:latin typeface="Arial" panose="020B0604020202020204" pitchFamily="34" charset="0"/>
                <a:ea typeface="AngsanaUPC"/>
                <a:cs typeface="Arial" panose="020B0604020202020204" pitchFamily="34" charset="0"/>
                <a:sym typeface="AngsanaUPC"/>
              </a:rPr>
              <a:t>Fonte: Tamanho 18 </a:t>
            </a:r>
          </a:p>
          <a:p>
            <a:pPr marL="0" lvl="0" indent="0" algn="just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>
              <a:latin typeface="AngsanaUPC"/>
              <a:ea typeface="AngsanaUPC"/>
              <a:cs typeface="AngsanaUPC"/>
              <a:sym typeface="AngsanaUPC"/>
            </a:endParaRPr>
          </a:p>
          <a:p>
            <a:pPr marL="0" lvl="0" indent="0" algn="just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pt-BR" sz="4000" dirty="0">
              <a:latin typeface="AngsanaUPC"/>
              <a:ea typeface="AngsanaUPC"/>
              <a:cs typeface="AngsanaUPC"/>
              <a:sym typeface="AngsanaUPC"/>
            </a:endParaRPr>
          </a:p>
          <a:p>
            <a:pPr marL="0" lvl="0" indent="0" algn="just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ngsanaUPC"/>
              <a:ea typeface="AngsanaUPC"/>
              <a:cs typeface="AngsanaUPC"/>
              <a:sym typeface="AngsanaUPC"/>
            </a:endParaRPr>
          </a:p>
          <a:p>
            <a:pPr marL="0" lvl="0" indent="0" algn="just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ngsanaUPC"/>
              <a:ea typeface="AngsanaUPC"/>
              <a:cs typeface="AngsanaUPC"/>
              <a:sym typeface="AngsanaUPC"/>
            </a:endParaRPr>
          </a:p>
          <a:p>
            <a:pPr marL="0" lvl="0" indent="0" algn="just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ngsanaUPC"/>
              <a:ea typeface="AngsanaUPC"/>
              <a:cs typeface="AngsanaUPC"/>
              <a:sym typeface="AngsanaUPC"/>
            </a:endParaRPr>
          </a:p>
          <a:p>
            <a:pPr marL="0" lvl="0" indent="0" algn="just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ngsanaUPC"/>
              <a:ea typeface="AngsanaUPC"/>
              <a:cs typeface="AngsanaUPC"/>
              <a:sym typeface="AngsanaUPC"/>
            </a:endParaRPr>
          </a:p>
          <a:p>
            <a:pPr marL="0" lvl="0" indent="0" algn="just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ngsanaUPC"/>
              <a:ea typeface="AngsanaUPC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ngsanaUPC"/>
              <a:ea typeface="AngsanaUPC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None/>
            </a:pPr>
            <a:endParaRPr dirty="0">
              <a:latin typeface="AngsanaUPC"/>
              <a:ea typeface="AngsanaUPC"/>
              <a:cs typeface="AngsanaUPC"/>
              <a:sym typeface="AngsanaUPC"/>
            </a:endParaRPr>
          </a:p>
          <a:p>
            <a:pPr marL="0" lvl="0" indent="0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None/>
            </a:pPr>
            <a:endParaRPr dirty="0">
              <a:latin typeface="AngsanaUPC"/>
              <a:ea typeface="AngsanaUPC"/>
              <a:cs typeface="AngsanaUPC"/>
              <a:sym typeface="AngsanaUPC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689911" y="11080423"/>
            <a:ext cx="13769700" cy="27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lnSpc>
                <a:spcPct val="150000"/>
              </a:lnSpc>
              <a:buSzPct val="100000"/>
              <a:buNone/>
            </a:pPr>
            <a:r>
              <a:rPr lang="pt-BR" sz="3600" b="1" dirty="0">
                <a:latin typeface="+mj-lt"/>
                <a:cs typeface="AngsanaUPC"/>
                <a:sym typeface="AngsanaUPC"/>
              </a:rPr>
              <a:t>ANÁLISE E DISCUSSÃO DOS RESULTADOS</a:t>
            </a:r>
            <a:endParaRPr lang="pt-BR" sz="4000" b="1" dirty="0"/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0" indent="0" algn="just">
              <a:lnSpc>
                <a:spcPct val="150000"/>
              </a:lnSpc>
              <a:buSzPct val="100000"/>
              <a:buNone/>
            </a:pPr>
            <a:r>
              <a:rPr lang="pt-BR" sz="3200" dirty="0">
                <a:latin typeface="+mj-lt"/>
                <a:cs typeface="AngsanaUPC"/>
                <a:sym typeface="AngsanaUPC"/>
              </a:rPr>
              <a:t>Tamanho 32, justificado, espaçamento entrelinhas 1,5. Na analise e discussão dos resultados fique a vontade para descrever como foi realizada o percurso de interpretação e análise dos resultados, inclusive com uso estatístico, quando for o caso. Pode abusar das figuras (principalmente quem gráficos). </a:t>
            </a:r>
          </a:p>
          <a:p>
            <a:pPr marL="0" indent="0" algn="just">
              <a:lnSpc>
                <a:spcPct val="150000"/>
              </a:lnSpc>
              <a:buSzPct val="100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indent="0" algn="ctr">
              <a:lnSpc>
                <a:spcPct val="150000"/>
              </a:lnSpc>
              <a:buSzPct val="100000"/>
              <a:buNone/>
            </a:pPr>
            <a:r>
              <a:rPr lang="pt-BR" sz="2000" b="1" dirty="0">
                <a:latin typeface="Arial" panose="020B0604020202020204" pitchFamily="34" charset="0"/>
                <a:ea typeface="AngsanaUPC"/>
                <a:cs typeface="Arial" panose="020B0604020202020204" pitchFamily="34" charset="0"/>
                <a:sym typeface="AngsanaUPC"/>
              </a:rPr>
              <a:t>Figura 2: </a:t>
            </a:r>
            <a:r>
              <a:rPr lang="pt-BR" sz="2000" dirty="0">
                <a:latin typeface="Arial" panose="020B0604020202020204" pitchFamily="34" charset="0"/>
                <a:ea typeface="AngsanaUPC"/>
                <a:cs typeface="Arial" panose="020B0604020202020204" pitchFamily="34" charset="0"/>
                <a:sym typeface="AngsanaUPC"/>
              </a:rPr>
              <a:t>tamanho 20 </a:t>
            </a:r>
          </a:p>
          <a:p>
            <a:pPr marL="0" indent="0" algn="just">
              <a:lnSpc>
                <a:spcPct val="150000"/>
              </a:lnSpc>
              <a:buSzPct val="100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indent="0" algn="just">
              <a:lnSpc>
                <a:spcPct val="150000"/>
              </a:lnSpc>
              <a:buSzPct val="100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0" indent="0" algn="just">
              <a:lnSpc>
                <a:spcPct val="150000"/>
              </a:lnSpc>
              <a:buSzPct val="100000"/>
              <a:buNone/>
            </a:pPr>
            <a:endParaRPr lang="pt-BR" sz="3600" b="1" dirty="0">
              <a:latin typeface="+mj-lt"/>
              <a:cs typeface="AngsanaUPC"/>
              <a:sym typeface="AngsanaUPC"/>
            </a:endParaRPr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indent="-555976" algn="ctr">
              <a:buSzPct val="100000"/>
              <a:buNone/>
            </a:pPr>
            <a:r>
              <a:rPr lang="pt-BR" sz="1800" dirty="0">
                <a:latin typeface="Arial" panose="020B0604020202020204" pitchFamily="34" charset="0"/>
                <a:ea typeface="AngsanaUPC"/>
                <a:cs typeface="Arial" panose="020B0604020202020204" pitchFamily="34" charset="0"/>
                <a:sym typeface="AngsanaUPC"/>
              </a:rPr>
              <a:t>Fonte: Tamanho 18 </a:t>
            </a:r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ctr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0" lvl="0" indent="0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ctr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ctr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809976" lvl="0" indent="-555976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  <a:p>
            <a:pPr marL="0" lvl="0" indent="0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16689911" y="28854398"/>
            <a:ext cx="15183000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ngsanaUPC"/>
                <a:cs typeface="Arial" panose="020B0604020202020204" pitchFamily="34" charset="0"/>
                <a:sym typeface="AngsanaUPC"/>
              </a:rPr>
              <a:t>CONSIDERAÇÕES FINAIS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ngsanaUP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ngsanaUP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ngsanaUP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ngsanaUP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4800"/>
            </a:pPr>
            <a:r>
              <a:rPr lang="pt-BR" sz="3200" dirty="0">
                <a:latin typeface="+mj-lt"/>
                <a:cs typeface="AngsanaUPC"/>
                <a:sym typeface="AngsanaUPC"/>
              </a:rPr>
              <a:t>Tamanho 32, justificado, espaçamento entrelinhas 1,5. Nas considerações finais você responde os objetivos e a questão problema do estudo.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</a:pPr>
            <a:endParaRPr sz="4000" b="1" dirty="0">
              <a:solidFill>
                <a:schemeClr val="dk1"/>
              </a:solidFill>
              <a:latin typeface="AngsanaUPC"/>
              <a:ea typeface="AngsanaUPC"/>
              <a:cs typeface="AngsanaUPC"/>
              <a:sym typeface="AngsanaUPC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6689911" y="37935973"/>
            <a:ext cx="15182882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REFERÊNCIAS</a:t>
            </a: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AUTOR, A. </a:t>
            </a: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AUTOR, B. AUTOR, C. XIV Congresso Internacional de Educação Física e Motricidade Humana</a:t>
            </a: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pt-BR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Motriz Revista de Educação Física UNESP Rio Claro (SP)</a:t>
            </a: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2025</a:t>
            </a:r>
            <a:endParaRPr lang="pt-BR" sz="2400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latin typeface="+mn-lt"/>
            </a:endParaRPr>
          </a:p>
        </p:txBody>
      </p:sp>
      <p:pic>
        <p:nvPicPr>
          <p:cNvPr id="9" name="Imagem 8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E17BC0D2-3F82-D6B8-C585-E54C2E09A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50"/>
            <a:ext cx="32399288" cy="720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5F2D0C6-1E1C-0866-E617-A79269A77AE9}"/>
              </a:ext>
            </a:extLst>
          </p:cNvPr>
          <p:cNvSpPr txBox="1"/>
          <p:nvPr/>
        </p:nvSpPr>
        <p:spPr>
          <a:xfrm>
            <a:off x="836825" y="9122289"/>
            <a:ext cx="4270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LOGO DA INSTITUIÇÃO D(A) CONGRESSISTA OU DE AGÊNCIA DE FOMENTO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BDDAE25-1FE4-D0BB-31BE-086D79E9AF7D}"/>
              </a:ext>
            </a:extLst>
          </p:cNvPr>
          <p:cNvSpPr txBox="1"/>
          <p:nvPr/>
        </p:nvSpPr>
        <p:spPr>
          <a:xfrm>
            <a:off x="26169279" y="8787778"/>
            <a:ext cx="4270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LOGO DA INSTITUIÇÃO DO(A) CONGRESSISTA OU DE AGÊNCIA DE FOMENTO</a:t>
            </a:r>
          </a:p>
        </p:txBody>
      </p:sp>
      <p:pic>
        <p:nvPicPr>
          <p:cNvPr id="1030" name="Picture 6" descr="Labome News - Our own Materials and Methods journal offers rapid  publication of review articles about laboratory methods and reagents, and  research protocols. This unique online publication fosters effective  communication between biomedical">
            <a:extLst>
              <a:ext uri="{FF2B5EF4-FFF2-40B4-BE49-F238E27FC236}">
                <a16:creationId xmlns:a16="http://schemas.microsoft.com/office/drawing/2014/main" id="{C0F54C81-1CD3-A894-BE70-268ECBA77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6" b="22705"/>
          <a:stretch/>
        </p:blipFill>
        <p:spPr bwMode="auto">
          <a:xfrm>
            <a:off x="4400337" y="31908749"/>
            <a:ext cx="8306340" cy="33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BGE - Educa | Professores | Principais tipos de gráficos para a educação  básica">
            <a:extLst>
              <a:ext uri="{FF2B5EF4-FFF2-40B4-BE49-F238E27FC236}">
                <a16:creationId xmlns:a16="http://schemas.microsoft.com/office/drawing/2014/main" id="{A9ABB8F6-620B-CFCE-14D0-B68FBE1AA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2" b="19986"/>
          <a:stretch/>
        </p:blipFill>
        <p:spPr bwMode="auto">
          <a:xfrm>
            <a:off x="19273767" y="21170371"/>
            <a:ext cx="8242532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272</Words>
  <Application>Microsoft Office PowerPoint</Application>
  <PresentationFormat>Personalizar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AngsanaUPC</vt:lpstr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sherman fonseca</dc:creator>
  <cp:lastModifiedBy>murilo nazario</cp:lastModifiedBy>
  <cp:revision>2</cp:revision>
  <dcterms:created xsi:type="dcterms:W3CDTF">2023-03-01T14:47:08Z</dcterms:created>
  <dcterms:modified xsi:type="dcterms:W3CDTF">2025-04-28T21:33:03Z</dcterms:modified>
</cp:coreProperties>
</file>